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6" r:id="rId3"/>
    <p:sldId id="258" r:id="rId4"/>
    <p:sldId id="259" r:id="rId5"/>
    <p:sldId id="278" r:id="rId6"/>
    <p:sldId id="260" r:id="rId7"/>
    <p:sldId id="279" r:id="rId8"/>
    <p:sldId id="262" r:id="rId9"/>
    <p:sldId id="263" r:id="rId10"/>
    <p:sldId id="271" r:id="rId11"/>
    <p:sldId id="264" r:id="rId12"/>
    <p:sldId id="280" r:id="rId13"/>
    <p:sldId id="265" r:id="rId14"/>
    <p:sldId id="266" r:id="rId15"/>
    <p:sldId id="267" r:id="rId16"/>
    <p:sldId id="275" r:id="rId17"/>
    <p:sldId id="282" r:id="rId18"/>
    <p:sldId id="283" r:id="rId19"/>
    <p:sldId id="285" r:id="rId20"/>
    <p:sldId id="272" r:id="rId21"/>
    <p:sldId id="284" r:id="rId22"/>
    <p:sldId id="273" r:id="rId23"/>
    <p:sldId id="274" r:id="rId24"/>
    <p:sldId id="276" r:id="rId25"/>
    <p:sldId id="277" r:id="rId26"/>
    <p:sldId id="261" r:id="rId27"/>
    <p:sldId id="2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16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419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9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19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378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185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639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735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874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559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343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65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1DBEFC9-A471-3BD4-B93D-57B9F74B75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23" r="-1" b="35"/>
          <a:stretch/>
        </p:blipFill>
        <p:spPr>
          <a:xfrm>
            <a:off x="20" y="-20319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BB6F4F-8917-BCF4-C536-5CEA2A3D5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16721"/>
            <a:ext cx="9144000" cy="1152663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Maintaining Viability with Multiple Needs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323F4-C1E7-CFBF-2AEA-DA7CDC2A63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Connor McShaffrey &amp;</a:t>
            </a:r>
          </a:p>
          <a:p>
            <a:r>
              <a:rPr lang="en-US" dirty="0">
                <a:solidFill>
                  <a:schemeClr val="bg1"/>
                </a:solidFill>
              </a:rPr>
              <a:t>Randall Beer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6343D36-4A05-C4C1-20C6-3CB771271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855" y="132080"/>
            <a:ext cx="1286933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5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D155-C3A7-C2CE-409C-7D52748F9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&amp; Viability Space as [R]’s Increase</a:t>
            </a:r>
          </a:p>
        </p:txBody>
      </p:sp>
      <p:pic>
        <p:nvPicPr>
          <p:cNvPr id="13" name="Google Shape;166;p27">
            <a:extLst>
              <a:ext uri="{FF2B5EF4-FFF2-40B4-BE49-F238E27FC236}">
                <a16:creationId xmlns:a16="http://schemas.microsoft.com/office/drawing/2014/main" id="{50C12972-6D5E-E729-8910-483994CE54E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185617"/>
            <a:ext cx="5257800" cy="3493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6DB5080-BBC3-3D02-B06E-21F1D8174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2" y="1295399"/>
            <a:ext cx="4930140" cy="493835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9F40A8A-0B34-8D2C-3E4F-B545C365C18C}"/>
              </a:ext>
            </a:extLst>
          </p:cNvPr>
          <p:cNvCxnSpPr>
            <a:cxnSpLocks/>
          </p:cNvCxnSpPr>
          <p:nvPr/>
        </p:nvCxnSpPr>
        <p:spPr>
          <a:xfrm>
            <a:off x="5173825" y="3624749"/>
            <a:ext cx="1676402" cy="0"/>
          </a:xfrm>
          <a:prstGeom prst="straightConnector1">
            <a:avLst/>
          </a:prstGeom>
          <a:ln w="76200">
            <a:solidFill>
              <a:srgbClr val="00CC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910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1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rc 1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20">
            <a:extLst>
              <a:ext uri="{FF2B5EF4-FFF2-40B4-BE49-F238E27FC236}">
                <a16:creationId xmlns:a16="http://schemas.microsoft.com/office/drawing/2014/main" id="{57E36F3B-5EA3-4859-A8E1-7DB2CD0BF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Arc 22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2179195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00629-537A-720E-182D-D02B62374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4343203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Does Survival Become Less Likely? </a:t>
            </a:r>
          </a:p>
        </p:txBody>
      </p:sp>
      <p:sp>
        <p:nvSpPr>
          <p:cNvPr id="33" name="Oval 24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5486807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oogle Shape;141;p24">
            <a:extLst>
              <a:ext uri="{FF2B5EF4-FFF2-40B4-BE49-F238E27FC236}">
                <a16:creationId xmlns:a16="http://schemas.microsoft.com/office/drawing/2014/main" id="{B24735F0-F446-1171-CE5A-3D581A5F5204}"/>
              </a:ext>
            </a:extLst>
          </p:cNvPr>
          <p:cNvPicPr preferRelativeResize="0"/>
          <p:nvPr/>
        </p:nvPicPr>
        <p:blipFill rotWithShape="1">
          <a:blip r:embed="rId2"/>
          <a:srcRect l="1682" r="15613" b="-3"/>
          <a:stretch/>
        </p:blipFill>
        <p:spPr>
          <a:xfrm>
            <a:off x="8894273" y="104925"/>
            <a:ext cx="3215305" cy="3282845"/>
          </a:xfrm>
          <a:custGeom>
            <a:avLst/>
            <a:gdLst/>
            <a:ahLst/>
            <a:cxnLst/>
            <a:rect l="l" t="t" r="r" b="b"/>
            <a:pathLst>
              <a:path w="3146323" h="3146323">
                <a:moveTo>
                  <a:pt x="91778" y="0"/>
                </a:moveTo>
                <a:lnTo>
                  <a:pt x="3054545" y="0"/>
                </a:lnTo>
                <a:cubicBezTo>
                  <a:pt x="3105233" y="0"/>
                  <a:pt x="3146323" y="41090"/>
                  <a:pt x="3146323" y="91778"/>
                </a:cubicBezTo>
                <a:lnTo>
                  <a:pt x="3146323" y="3054545"/>
                </a:lnTo>
                <a:cubicBezTo>
                  <a:pt x="3146323" y="3105233"/>
                  <a:pt x="3105233" y="3146323"/>
                  <a:pt x="3054545" y="3146323"/>
                </a:cubicBezTo>
                <a:lnTo>
                  <a:pt x="91778" y="3146323"/>
                </a:lnTo>
                <a:cubicBezTo>
                  <a:pt x="41090" y="3146323"/>
                  <a:pt x="0" y="3105233"/>
                  <a:pt x="0" y="3054545"/>
                </a:cubicBezTo>
                <a:lnTo>
                  <a:pt x="0" y="91778"/>
                </a:lnTo>
                <a:cubicBezTo>
                  <a:pt x="0" y="41090"/>
                  <a:pt x="41090" y="0"/>
                  <a:pt x="91778" y="0"/>
                </a:cubicBezTo>
                <a:close/>
              </a:path>
            </a:pathLst>
          </a:custGeom>
          <a:noFill/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805B8BD-9A43-9B0F-8B21-1112227D466C}"/>
              </a:ext>
            </a:extLst>
          </p:cNvPr>
          <p:cNvSpPr/>
          <p:nvPr/>
        </p:nvSpPr>
        <p:spPr>
          <a:xfrm>
            <a:off x="9513059" y="2609248"/>
            <a:ext cx="102637" cy="1026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2956E5-AEFA-3BEC-ABD8-34B94D16F4DB}"/>
              </a:ext>
            </a:extLst>
          </p:cNvPr>
          <p:cNvSpPr/>
          <p:nvPr/>
        </p:nvSpPr>
        <p:spPr>
          <a:xfrm>
            <a:off x="5654954" y="85448"/>
            <a:ext cx="3215304" cy="33263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200FF2-E044-0B72-A572-72534EA29E5B}"/>
              </a:ext>
            </a:extLst>
          </p:cNvPr>
          <p:cNvSpPr/>
          <p:nvPr/>
        </p:nvSpPr>
        <p:spPr>
          <a:xfrm flipH="1">
            <a:off x="11445897" y="2646886"/>
            <a:ext cx="102636" cy="10263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697920-28F3-E64D-B99C-3018E8E98826}"/>
              </a:ext>
            </a:extLst>
          </p:cNvPr>
          <p:cNvSpPr/>
          <p:nvPr/>
        </p:nvSpPr>
        <p:spPr>
          <a:xfrm>
            <a:off x="5654953" y="3426712"/>
            <a:ext cx="3239321" cy="332636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E5A3265-6888-0D33-F23D-D2D751AAA8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26"/>
          <a:stretch/>
        </p:blipFill>
        <p:spPr>
          <a:xfrm>
            <a:off x="5762858" y="173185"/>
            <a:ext cx="3023509" cy="3146323"/>
          </a:xfrm>
          <a:custGeom>
            <a:avLst/>
            <a:gdLst/>
            <a:ahLst/>
            <a:cxnLst/>
            <a:rect l="l" t="t" r="r" b="b"/>
            <a:pathLst>
              <a:path w="2561387" h="3146323">
                <a:moveTo>
                  <a:pt x="91979" y="0"/>
                </a:moveTo>
                <a:lnTo>
                  <a:pt x="2469408" y="0"/>
                </a:lnTo>
                <a:cubicBezTo>
                  <a:pt x="2520207" y="0"/>
                  <a:pt x="2561387" y="41180"/>
                  <a:pt x="2561387" y="91979"/>
                </a:cubicBezTo>
                <a:lnTo>
                  <a:pt x="2561387" y="3054344"/>
                </a:lnTo>
                <a:cubicBezTo>
                  <a:pt x="2561387" y="3105143"/>
                  <a:pt x="2520207" y="3146323"/>
                  <a:pt x="2469408" y="3146323"/>
                </a:cubicBezTo>
                <a:lnTo>
                  <a:pt x="91979" y="3146323"/>
                </a:lnTo>
                <a:cubicBezTo>
                  <a:pt x="41180" y="3146323"/>
                  <a:pt x="0" y="3105143"/>
                  <a:pt x="0" y="3054344"/>
                </a:cubicBezTo>
                <a:lnTo>
                  <a:pt x="0" y="91979"/>
                </a:lnTo>
                <a:cubicBezTo>
                  <a:pt x="0" y="41180"/>
                  <a:pt x="41180" y="0"/>
                  <a:pt x="91979" y="0"/>
                </a:cubicBez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93FB97A-B350-8044-0C7E-9B1BB6AB1DCA}"/>
              </a:ext>
            </a:extLst>
          </p:cNvPr>
          <p:cNvSpPr/>
          <p:nvPr/>
        </p:nvSpPr>
        <p:spPr>
          <a:xfrm>
            <a:off x="8870257" y="3426710"/>
            <a:ext cx="3239321" cy="332636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C643692-A58E-1399-EE31-804F457010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988" b="1"/>
          <a:stretch/>
        </p:blipFill>
        <p:spPr>
          <a:xfrm>
            <a:off x="8974868" y="3497260"/>
            <a:ext cx="3023509" cy="3146323"/>
          </a:xfrm>
          <a:custGeom>
            <a:avLst/>
            <a:gdLst/>
            <a:ahLst/>
            <a:cxnLst/>
            <a:rect l="l" t="t" r="r" b="b"/>
            <a:pathLst>
              <a:path w="2561387" h="3146323">
                <a:moveTo>
                  <a:pt x="91979" y="0"/>
                </a:moveTo>
                <a:lnTo>
                  <a:pt x="2469408" y="0"/>
                </a:lnTo>
                <a:cubicBezTo>
                  <a:pt x="2520207" y="0"/>
                  <a:pt x="2561387" y="41180"/>
                  <a:pt x="2561387" y="91979"/>
                </a:cubicBezTo>
                <a:lnTo>
                  <a:pt x="2561387" y="3054344"/>
                </a:lnTo>
                <a:cubicBezTo>
                  <a:pt x="2561387" y="3105143"/>
                  <a:pt x="2520207" y="3146323"/>
                  <a:pt x="2469408" y="3146323"/>
                </a:cubicBezTo>
                <a:lnTo>
                  <a:pt x="91979" y="3146323"/>
                </a:lnTo>
                <a:cubicBezTo>
                  <a:pt x="41180" y="3146323"/>
                  <a:pt x="0" y="3105143"/>
                  <a:pt x="0" y="3054344"/>
                </a:cubicBezTo>
                <a:lnTo>
                  <a:pt x="0" y="91979"/>
                </a:lnTo>
                <a:cubicBezTo>
                  <a:pt x="0" y="41180"/>
                  <a:pt x="41180" y="0"/>
                  <a:pt x="91979" y="0"/>
                </a:cubicBezTo>
                <a:close/>
              </a:path>
            </a:pathLst>
          </a:cu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2624A6CE-292F-6FCF-06EA-5EE9D745ED1B}"/>
              </a:ext>
            </a:extLst>
          </p:cNvPr>
          <p:cNvSpPr/>
          <p:nvPr/>
        </p:nvSpPr>
        <p:spPr>
          <a:xfrm flipH="1" flipV="1">
            <a:off x="9883797" y="2300410"/>
            <a:ext cx="102636" cy="102636"/>
          </a:xfrm>
          <a:prstGeom prst="ellipse">
            <a:avLst/>
          </a:prstGeom>
          <a:solidFill>
            <a:srgbClr val="92D050"/>
          </a:solidFill>
          <a:ln>
            <a:solidFill>
              <a:srgbClr val="00C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984E6C0-FE79-4874-6883-D9D70927DA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19" b="-1"/>
          <a:stretch/>
        </p:blipFill>
        <p:spPr>
          <a:xfrm>
            <a:off x="5749775" y="3497260"/>
            <a:ext cx="3025660" cy="3146323"/>
          </a:xfrm>
          <a:custGeom>
            <a:avLst/>
            <a:gdLst/>
            <a:ahLst/>
            <a:cxnLst/>
            <a:rect l="l" t="t" r="r" b="b"/>
            <a:pathLst>
              <a:path w="3146323" h="3146323">
                <a:moveTo>
                  <a:pt x="91778" y="0"/>
                </a:moveTo>
                <a:lnTo>
                  <a:pt x="3054545" y="0"/>
                </a:lnTo>
                <a:cubicBezTo>
                  <a:pt x="3105233" y="0"/>
                  <a:pt x="3146323" y="41090"/>
                  <a:pt x="3146323" y="91778"/>
                </a:cubicBezTo>
                <a:lnTo>
                  <a:pt x="3146323" y="3054545"/>
                </a:lnTo>
                <a:cubicBezTo>
                  <a:pt x="3146323" y="3105233"/>
                  <a:pt x="3105233" y="3146323"/>
                  <a:pt x="3054545" y="3146323"/>
                </a:cubicBezTo>
                <a:lnTo>
                  <a:pt x="91778" y="3146323"/>
                </a:lnTo>
                <a:cubicBezTo>
                  <a:pt x="41090" y="3146323"/>
                  <a:pt x="0" y="3105233"/>
                  <a:pt x="0" y="3054545"/>
                </a:cubicBezTo>
                <a:lnTo>
                  <a:pt x="0" y="91778"/>
                </a:lnTo>
                <a:cubicBezTo>
                  <a:pt x="0" y="41090"/>
                  <a:pt x="41090" y="0"/>
                  <a:pt x="9177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23926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0093-C26B-8140-B1D1-78CCB27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09282-A591-6B80-C5B8-607615C2A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Behavior in an Environment</a:t>
            </a:r>
          </a:p>
        </p:txBody>
      </p:sp>
    </p:spTree>
    <p:extLst>
      <p:ext uri="{BB962C8B-B14F-4D97-AF65-F5344CB8AC3E}">
        <p14:creationId xmlns:p14="http://schemas.microsoft.com/office/powerpoint/2010/main" val="2171060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5E44-92BF-9363-EAE5-64490380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3.1: Environments Outside of Viable Conditions</a:t>
            </a:r>
          </a:p>
        </p:txBody>
      </p:sp>
      <p:pic>
        <p:nvPicPr>
          <p:cNvPr id="4" name="Google Shape;155;p26">
            <a:extLst>
              <a:ext uri="{FF2B5EF4-FFF2-40B4-BE49-F238E27FC236}">
                <a16:creationId xmlns:a16="http://schemas.microsoft.com/office/drawing/2014/main" id="{6867086E-2F4A-73EC-2183-A5FE3E5F153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16112"/>
          <a:stretch/>
        </p:blipFill>
        <p:spPr>
          <a:xfrm>
            <a:off x="204805" y="1790845"/>
            <a:ext cx="3808395" cy="391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2E65F7-BB01-3ACE-A39F-1CA435ACC12F}"/>
              </a:ext>
            </a:extLst>
          </p:cNvPr>
          <p:cNvCxnSpPr>
            <a:cxnSpLocks/>
          </p:cNvCxnSpPr>
          <p:nvPr/>
        </p:nvCxnSpPr>
        <p:spPr>
          <a:xfrm>
            <a:off x="4297679" y="3318590"/>
            <a:ext cx="2364104" cy="0"/>
          </a:xfrm>
          <a:prstGeom prst="straightConnector1">
            <a:avLst/>
          </a:prstGeom>
          <a:ln w="1428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Google Shape;174;p28">
            <a:extLst>
              <a:ext uri="{FF2B5EF4-FFF2-40B4-BE49-F238E27FC236}">
                <a16:creationId xmlns:a16="http://schemas.microsoft.com/office/drawing/2014/main" id="{364BB5D9-3781-05AB-9B8F-F47B993598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49" y="3656552"/>
            <a:ext cx="2756534" cy="143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3;p28">
            <a:extLst>
              <a:ext uri="{FF2B5EF4-FFF2-40B4-BE49-F238E27FC236}">
                <a16:creationId xmlns:a16="http://schemas.microsoft.com/office/drawing/2014/main" id="{1C73F04C-F3CA-C9A5-C0EF-27BF0E995EB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2929" y="1949930"/>
            <a:ext cx="5259071" cy="3413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4;p23">
            <a:extLst>
              <a:ext uri="{FF2B5EF4-FFF2-40B4-BE49-F238E27FC236}">
                <a16:creationId xmlns:a16="http://schemas.microsoft.com/office/drawing/2014/main" id="{D74A8B3D-FDE2-9A53-68F5-15B3FD2639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4119" y="5426060"/>
            <a:ext cx="2299782" cy="635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5;p23">
            <a:extLst>
              <a:ext uri="{FF2B5EF4-FFF2-40B4-BE49-F238E27FC236}">
                <a16:creationId xmlns:a16="http://schemas.microsoft.com/office/drawing/2014/main" id="{1AB94163-572A-E3EA-CE9B-16BEED19F7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3294" y="6177915"/>
            <a:ext cx="764866" cy="31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3476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D9DA-F2E4-DBF1-2D3E-AB7AA01E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3.2: Viability &amp; Agent-Environment Interaction</a:t>
            </a:r>
          </a:p>
        </p:txBody>
      </p:sp>
      <p:pic>
        <p:nvPicPr>
          <p:cNvPr id="4" name="Google Shape;180;p29">
            <a:extLst>
              <a:ext uri="{FF2B5EF4-FFF2-40B4-BE49-F238E27FC236}">
                <a16:creationId xmlns:a16="http://schemas.microsoft.com/office/drawing/2014/main" id="{13002ADA-38CB-C5AA-08C6-8DD21C073D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72512" y="1943735"/>
            <a:ext cx="3646976" cy="3488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1;p29">
            <a:extLst>
              <a:ext uri="{FF2B5EF4-FFF2-40B4-BE49-F238E27FC236}">
                <a16:creationId xmlns:a16="http://schemas.microsoft.com/office/drawing/2014/main" id="{4F8C6FC7-21C1-9871-FFA1-75AC174D61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6384" y="1943735"/>
            <a:ext cx="3646976" cy="3488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2;p29">
            <a:extLst>
              <a:ext uri="{FF2B5EF4-FFF2-40B4-BE49-F238E27FC236}">
                <a16:creationId xmlns:a16="http://schemas.microsoft.com/office/drawing/2014/main" id="{C8F809C0-1DDC-4540-5766-990C03523CB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88" y="1943735"/>
            <a:ext cx="3646961" cy="34717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CB584C0-3367-1DA4-D75A-A450A927869A}"/>
              </a:ext>
            </a:extLst>
          </p:cNvPr>
          <p:cNvSpPr/>
          <p:nvPr/>
        </p:nvSpPr>
        <p:spPr>
          <a:xfrm>
            <a:off x="2796024" y="5840963"/>
            <a:ext cx="376384" cy="363894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CC7025-74D0-6A1C-2458-18B11FCBD94F}"/>
              </a:ext>
            </a:extLst>
          </p:cNvPr>
          <p:cNvSpPr/>
          <p:nvPr/>
        </p:nvSpPr>
        <p:spPr>
          <a:xfrm>
            <a:off x="5678199" y="5836297"/>
            <a:ext cx="376384" cy="36389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62D39D-AA95-79B1-FB36-4FDD9A5DB46F}"/>
              </a:ext>
            </a:extLst>
          </p:cNvPr>
          <p:cNvSpPr/>
          <p:nvPr/>
        </p:nvSpPr>
        <p:spPr>
          <a:xfrm>
            <a:off x="8560374" y="5836297"/>
            <a:ext cx="376384" cy="36389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ADF806C-55DD-16B4-F600-F207DB691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861" y="5947486"/>
            <a:ext cx="1707576" cy="505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>
                <a:sym typeface="Wingdings" panose="05000000000000000000" pitchFamily="2" charset="2"/>
              </a:rPr>
              <a:t>= Remains Viable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E48ED79-6483-0553-43F9-96FFD19D4178}"/>
              </a:ext>
            </a:extLst>
          </p:cNvPr>
          <p:cNvSpPr txBox="1">
            <a:spLocks/>
          </p:cNvSpPr>
          <p:nvPr/>
        </p:nvSpPr>
        <p:spPr>
          <a:xfrm>
            <a:off x="6041741" y="5941847"/>
            <a:ext cx="1707576" cy="505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ym typeface="Wingdings" panose="05000000000000000000" pitchFamily="2" charset="2"/>
              </a:rPr>
              <a:t>= Decays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6E44C87-1CBF-AA77-1C9C-BCEF89E09A70}"/>
              </a:ext>
            </a:extLst>
          </p:cNvPr>
          <p:cNvSpPr txBox="1">
            <a:spLocks/>
          </p:cNvSpPr>
          <p:nvPr/>
        </p:nvSpPr>
        <p:spPr>
          <a:xfrm>
            <a:off x="8966084" y="5941846"/>
            <a:ext cx="1707576" cy="505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ym typeface="Wingdings" panose="05000000000000000000" pitchFamily="2" charset="2"/>
              </a:rPr>
              <a:t>= Bursts</a:t>
            </a:r>
          </a:p>
        </p:txBody>
      </p:sp>
    </p:spTree>
    <p:extLst>
      <p:ext uri="{BB962C8B-B14F-4D97-AF65-F5344CB8AC3E}">
        <p14:creationId xmlns:p14="http://schemas.microsoft.com/office/powerpoint/2010/main" val="3519059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D9DA-F2E4-DBF1-2D3E-AB7AA01E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3.2: Viability &amp; Agent-Environment Interaction</a:t>
            </a:r>
          </a:p>
        </p:txBody>
      </p:sp>
      <p:pic>
        <p:nvPicPr>
          <p:cNvPr id="4" name="Google Shape;180;p29">
            <a:extLst>
              <a:ext uri="{FF2B5EF4-FFF2-40B4-BE49-F238E27FC236}">
                <a16:creationId xmlns:a16="http://schemas.microsoft.com/office/drawing/2014/main" id="{13002ADA-38CB-C5AA-08C6-8DD21C073D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5034" y="4070488"/>
            <a:ext cx="2712256" cy="262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1;p29">
            <a:extLst>
              <a:ext uri="{FF2B5EF4-FFF2-40B4-BE49-F238E27FC236}">
                <a16:creationId xmlns:a16="http://schemas.microsoft.com/office/drawing/2014/main" id="{4F8C6FC7-21C1-9871-FFA1-75AC174D61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59" y="1442495"/>
            <a:ext cx="2712256" cy="262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2;p29">
            <a:extLst>
              <a:ext uri="{FF2B5EF4-FFF2-40B4-BE49-F238E27FC236}">
                <a16:creationId xmlns:a16="http://schemas.microsoft.com/office/drawing/2014/main" id="{C8F809C0-1DDC-4540-5766-990C03523CB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1162" y="1442494"/>
            <a:ext cx="2712257" cy="262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91;p30">
            <a:extLst>
              <a:ext uri="{FF2B5EF4-FFF2-40B4-BE49-F238E27FC236}">
                <a16:creationId xmlns:a16="http://schemas.microsoft.com/office/drawing/2014/main" id="{BCECCB27-282E-6166-EFB5-2E7A192DC8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3157" y="1690688"/>
            <a:ext cx="4535361" cy="43392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E3B68C9C-0A8C-4780-790B-FBBBE5A71430}"/>
              </a:ext>
            </a:extLst>
          </p:cNvPr>
          <p:cNvSpPr/>
          <p:nvPr/>
        </p:nvSpPr>
        <p:spPr>
          <a:xfrm>
            <a:off x="6124016" y="1544320"/>
            <a:ext cx="721360" cy="4856480"/>
          </a:xfrm>
          <a:prstGeom prst="rightBrac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01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7E6C-7873-27CC-8A1D-6D2EEEF0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21" y="100965"/>
            <a:ext cx="10515600" cy="1325563"/>
          </a:xfrm>
        </p:spPr>
        <p:txBody>
          <a:bodyPr/>
          <a:lstStyle/>
          <a:p>
            <a:r>
              <a:rPr lang="en-US" dirty="0"/>
              <a:t>Survival in Unexpected Conditions</a:t>
            </a:r>
          </a:p>
        </p:txBody>
      </p:sp>
      <p:pic>
        <p:nvPicPr>
          <p:cNvPr id="3" name="Google Shape;180;p29">
            <a:extLst>
              <a:ext uri="{FF2B5EF4-FFF2-40B4-BE49-F238E27FC236}">
                <a16:creationId xmlns:a16="http://schemas.microsoft.com/office/drawing/2014/main" id="{CFD776D3-72C4-BA45-38C8-74F569D368B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1184" y="1229308"/>
            <a:ext cx="5054816" cy="50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30045-68E0-1545-5BF6-A8E830493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5294">
            <a:off x="6780436" y="1057349"/>
            <a:ext cx="4730385" cy="537687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1DE8D95-949F-00EE-E10D-B3630F6D18B0}"/>
              </a:ext>
            </a:extLst>
          </p:cNvPr>
          <p:cNvSpPr/>
          <p:nvPr/>
        </p:nvSpPr>
        <p:spPr>
          <a:xfrm flipV="1">
            <a:off x="1875064" y="3543299"/>
            <a:ext cx="134711" cy="109634"/>
          </a:xfrm>
          <a:prstGeom prst="ellipse">
            <a:avLst/>
          </a:prstGeom>
          <a:solidFill>
            <a:srgbClr val="92D050"/>
          </a:solidFill>
          <a:ln>
            <a:solidFill>
              <a:srgbClr val="00C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B7E30A-F666-AE98-EADA-4EE4C1B23537}"/>
              </a:ext>
            </a:extLst>
          </p:cNvPr>
          <p:cNvSpPr/>
          <p:nvPr/>
        </p:nvSpPr>
        <p:spPr>
          <a:xfrm flipV="1">
            <a:off x="3751489" y="5429249"/>
            <a:ext cx="134711" cy="109634"/>
          </a:xfrm>
          <a:prstGeom prst="ellipse">
            <a:avLst/>
          </a:prstGeom>
          <a:solidFill>
            <a:srgbClr val="92D050"/>
          </a:solidFill>
          <a:ln>
            <a:solidFill>
              <a:srgbClr val="00C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474D845-C40B-F274-EAD3-05110BA4E007}"/>
              </a:ext>
            </a:extLst>
          </p:cNvPr>
          <p:cNvSpPr/>
          <p:nvPr/>
        </p:nvSpPr>
        <p:spPr>
          <a:xfrm flipV="1">
            <a:off x="2770414" y="4107813"/>
            <a:ext cx="134711" cy="109634"/>
          </a:xfrm>
          <a:prstGeom prst="ellipse">
            <a:avLst/>
          </a:prstGeom>
          <a:solidFill>
            <a:srgbClr val="92D050"/>
          </a:solidFill>
          <a:ln>
            <a:solidFill>
              <a:srgbClr val="00C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A8FD7E-2C12-6BD6-C4CA-1E5A72F91D97}"/>
              </a:ext>
            </a:extLst>
          </p:cNvPr>
          <p:cNvSpPr/>
          <p:nvPr/>
        </p:nvSpPr>
        <p:spPr>
          <a:xfrm flipV="1">
            <a:off x="3208564" y="4552949"/>
            <a:ext cx="134711" cy="109634"/>
          </a:xfrm>
          <a:prstGeom prst="ellipse">
            <a:avLst/>
          </a:prstGeom>
          <a:solidFill>
            <a:srgbClr val="92D050"/>
          </a:solidFill>
          <a:ln>
            <a:solidFill>
              <a:srgbClr val="00C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014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7E6C-7873-27CC-8A1D-6D2EEEF0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21" y="100965"/>
            <a:ext cx="10515600" cy="1325563"/>
          </a:xfrm>
        </p:spPr>
        <p:txBody>
          <a:bodyPr/>
          <a:lstStyle/>
          <a:p>
            <a:r>
              <a:rPr lang="en-US" dirty="0"/>
              <a:t>Decay &amp; Delaying the Inevitable</a:t>
            </a:r>
          </a:p>
        </p:txBody>
      </p:sp>
      <p:pic>
        <p:nvPicPr>
          <p:cNvPr id="3" name="Google Shape;180;p29">
            <a:extLst>
              <a:ext uri="{FF2B5EF4-FFF2-40B4-BE49-F238E27FC236}">
                <a16:creationId xmlns:a16="http://schemas.microsoft.com/office/drawing/2014/main" id="{CFD776D3-72C4-BA45-38C8-74F569D368B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1184" y="1229308"/>
            <a:ext cx="5054816" cy="50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E7D16F58-C4AF-35E6-C964-518FF100D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58">
            <a:off x="6721354" y="1041197"/>
            <a:ext cx="4835430" cy="547209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1D3F05B-BF51-6D00-066A-FA8473C82546}"/>
              </a:ext>
            </a:extLst>
          </p:cNvPr>
          <p:cNvSpPr/>
          <p:nvPr/>
        </p:nvSpPr>
        <p:spPr>
          <a:xfrm flipV="1">
            <a:off x="2695009" y="4353142"/>
            <a:ext cx="134711" cy="1096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D96590-0F64-146F-C4DF-AB288C1AE2AE}"/>
              </a:ext>
            </a:extLst>
          </p:cNvPr>
          <p:cNvSpPr/>
          <p:nvPr/>
        </p:nvSpPr>
        <p:spPr>
          <a:xfrm flipV="1">
            <a:off x="2953752" y="4577281"/>
            <a:ext cx="134711" cy="1096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14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7E6C-7873-27CC-8A1D-6D2EEEF0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21" y="100965"/>
            <a:ext cx="10515600" cy="1325563"/>
          </a:xfrm>
        </p:spPr>
        <p:txBody>
          <a:bodyPr/>
          <a:lstStyle/>
          <a:p>
            <a:r>
              <a:rPr lang="en-US" dirty="0"/>
              <a:t>Bursting &amp; Death in the Transient</a:t>
            </a:r>
          </a:p>
        </p:txBody>
      </p:sp>
      <p:pic>
        <p:nvPicPr>
          <p:cNvPr id="3" name="Google Shape;180;p29">
            <a:extLst>
              <a:ext uri="{FF2B5EF4-FFF2-40B4-BE49-F238E27FC236}">
                <a16:creationId xmlns:a16="http://schemas.microsoft.com/office/drawing/2014/main" id="{CFD776D3-72C4-BA45-38C8-74F569D368B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1184" y="1229308"/>
            <a:ext cx="5054816" cy="50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2246C95-B474-0FC3-FE4D-EB2B2E621EF2}"/>
              </a:ext>
            </a:extLst>
          </p:cNvPr>
          <p:cNvSpPr/>
          <p:nvPr/>
        </p:nvSpPr>
        <p:spPr>
          <a:xfrm flipV="1">
            <a:off x="4763502" y="5005906"/>
            <a:ext cx="134711" cy="1096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9A1340-D84E-7F58-1FE0-FD3D92D3606D}"/>
              </a:ext>
            </a:extLst>
          </p:cNvPr>
          <p:cNvSpPr/>
          <p:nvPr/>
        </p:nvSpPr>
        <p:spPr>
          <a:xfrm flipV="1">
            <a:off x="2325102" y="2580951"/>
            <a:ext cx="134711" cy="1096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E60E7CA6-4150-E506-4200-3A3D65C9C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155">
            <a:off x="6779467" y="1156889"/>
            <a:ext cx="4757076" cy="524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56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7E6C-7873-27CC-8A1D-6D2EEEF0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21" y="100965"/>
            <a:ext cx="10515600" cy="1325563"/>
          </a:xfrm>
        </p:spPr>
        <p:txBody>
          <a:bodyPr/>
          <a:lstStyle/>
          <a:p>
            <a:r>
              <a:rPr lang="en-US" dirty="0"/>
              <a:t>Bursting &amp; Death in the Transient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246C95-B474-0FC3-FE4D-EB2B2E621EF2}"/>
              </a:ext>
            </a:extLst>
          </p:cNvPr>
          <p:cNvSpPr/>
          <p:nvPr/>
        </p:nvSpPr>
        <p:spPr>
          <a:xfrm flipV="1">
            <a:off x="4763502" y="5005906"/>
            <a:ext cx="134711" cy="1096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9A1340-D84E-7F58-1FE0-FD3D92D3606D}"/>
              </a:ext>
            </a:extLst>
          </p:cNvPr>
          <p:cNvSpPr/>
          <p:nvPr/>
        </p:nvSpPr>
        <p:spPr>
          <a:xfrm flipV="1">
            <a:off x="2325102" y="2580951"/>
            <a:ext cx="134711" cy="10963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7AF6-64CA-6C13-6A01-DC21147C4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26" y="1557157"/>
            <a:ext cx="4701947" cy="4701947"/>
          </a:xfrm>
          <a:prstGeom prst="rect">
            <a:avLst/>
          </a:prstGeom>
        </p:spPr>
      </p:pic>
      <p:pic>
        <p:nvPicPr>
          <p:cNvPr id="9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B08D6FB7-72D5-7703-1C82-A5D974E0C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155">
            <a:off x="6779467" y="1156889"/>
            <a:ext cx="4757076" cy="524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54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4576E-E061-1275-FEF3-1049BCAE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B766E-C6A4-ABF2-5155-19A87B305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/>
              <a:t>Central Question</a:t>
            </a:r>
            <a:endParaRPr lang="en-US" u="sng" dirty="0"/>
          </a:p>
          <a:p>
            <a:r>
              <a:rPr lang="en-US" dirty="0"/>
              <a:t>Will an organism survive or perish in an environment without conditions that meet its various needs?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Intended Takeaways</a:t>
            </a:r>
            <a:endParaRPr lang="en-US" dirty="0"/>
          </a:p>
          <a:p>
            <a:r>
              <a:rPr lang="en-US" dirty="0"/>
              <a:t>A parametric scan of survivability in fixed environmental conditions is not the viability region of a behaving organism.</a:t>
            </a:r>
          </a:p>
          <a:p>
            <a:endParaRPr lang="en-US" dirty="0"/>
          </a:p>
          <a:p>
            <a:r>
              <a:rPr lang="en-US" dirty="0"/>
              <a:t>That same parametric scan of environmental conditions is not representative of the types of environments the organism can adapt to.</a:t>
            </a:r>
          </a:p>
        </p:txBody>
      </p:sp>
    </p:spTree>
    <p:extLst>
      <p:ext uri="{BB962C8B-B14F-4D97-AF65-F5344CB8AC3E}">
        <p14:creationId xmlns:p14="http://schemas.microsoft.com/office/powerpoint/2010/main" val="1367081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7E6C-7873-27CC-8A1D-6D2EEEF0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21" y="100965"/>
            <a:ext cx="10515600" cy="1325563"/>
          </a:xfrm>
        </p:spPr>
        <p:txBody>
          <a:bodyPr/>
          <a:lstStyle/>
          <a:p>
            <a:r>
              <a:rPr lang="en-US" dirty="0"/>
              <a:t>The Irreducibility of Agent-Environment Dynamics</a:t>
            </a:r>
          </a:p>
        </p:txBody>
      </p:sp>
      <p:pic>
        <p:nvPicPr>
          <p:cNvPr id="4" name="Google Shape;155;p26">
            <a:extLst>
              <a:ext uri="{FF2B5EF4-FFF2-40B4-BE49-F238E27FC236}">
                <a16:creationId xmlns:a16="http://schemas.microsoft.com/office/drawing/2014/main" id="{59DE5227-8D0D-CE3A-1754-742904EA54E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16112"/>
          <a:stretch/>
        </p:blipFill>
        <p:spPr>
          <a:xfrm>
            <a:off x="1078565" y="1580124"/>
            <a:ext cx="4499275" cy="45755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B00569-C15B-DE63-0430-F0FB80458784}"/>
              </a:ext>
            </a:extLst>
          </p:cNvPr>
          <p:cNvCxnSpPr>
            <a:cxnSpLocks/>
          </p:cNvCxnSpPr>
          <p:nvPr/>
        </p:nvCxnSpPr>
        <p:spPr>
          <a:xfrm>
            <a:off x="5480496" y="3871595"/>
            <a:ext cx="1537968" cy="0"/>
          </a:xfrm>
          <a:prstGeom prst="straightConnector1">
            <a:avLst/>
          </a:prstGeom>
          <a:ln w="142875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3663462-860F-75E2-4D2A-04A4D4EDC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497">
            <a:off x="7179082" y="1402618"/>
            <a:ext cx="4663844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64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CDFF9-14D6-04E5-A876-4968005D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E5F74-64B1-37A0-CC2B-D76D42448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makes a range of conditions survivable is not inherent. It depends on how they stand relative to one another, and how an organism moves between adjacent possibilities.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interaction between behavioral and metabolic dynamics creates a nonlinear dynamical system that cannot be anticipated in a parametric scan of a lower dimensional subset.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 dissipative systems with multiple needs, in many cases a given local environment will not sustain an organism.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494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0B452-ED5E-6200-FAEA-A66AEA32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31301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38387-A93F-3952-1887-CD66FBEFA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cmcshaff@iu.edu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45EC687-00CE-B14A-CA81-C07855170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490" y="4604301"/>
            <a:ext cx="1286933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CB04B-CDE4-8F90-F1D0-4B8989B2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071" y="226610"/>
            <a:ext cx="2707306" cy="19259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BE0E6F-754B-A565-45E8-5D87DB927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89371">
            <a:off x="222099" y="5313368"/>
            <a:ext cx="2525281" cy="95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52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A215C-0E15-055D-B50C-FF382678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pic>
        <p:nvPicPr>
          <p:cNvPr id="5" name="Google Shape;250;p38">
            <a:extLst>
              <a:ext uri="{FF2B5EF4-FFF2-40B4-BE49-F238E27FC236}">
                <a16:creationId xmlns:a16="http://schemas.microsoft.com/office/drawing/2014/main" id="{2E00DC15-C025-C8F9-0F8C-0097F985CBB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9828" y="1525723"/>
            <a:ext cx="8777131" cy="4896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3839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A215C-0E15-055D-B50C-FF382678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pic>
        <p:nvPicPr>
          <p:cNvPr id="3" name="Google Shape;256;p39">
            <a:extLst>
              <a:ext uri="{FF2B5EF4-FFF2-40B4-BE49-F238E27FC236}">
                <a16:creationId xmlns:a16="http://schemas.microsoft.com/office/drawing/2014/main" id="{DE319F0F-6EA1-B3B3-5759-DB326438D6F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6670" y="1454815"/>
            <a:ext cx="8914130" cy="4397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1923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A215C-0E15-055D-B50C-FF382678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pic>
        <p:nvPicPr>
          <p:cNvPr id="3" name="Google Shape;262;p40">
            <a:extLst>
              <a:ext uri="{FF2B5EF4-FFF2-40B4-BE49-F238E27FC236}">
                <a16:creationId xmlns:a16="http://schemas.microsoft.com/office/drawing/2014/main" id="{567CEB43-1E1A-5D87-E8FE-7DC05FD7ECE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3626" y="1556205"/>
            <a:ext cx="8933013" cy="2446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8837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3F97-5815-D636-A52D-B53914C1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1.1: Autocatalysis &amp; the Central Metabolism</a:t>
            </a:r>
          </a:p>
        </p:txBody>
      </p:sp>
      <p:pic>
        <p:nvPicPr>
          <p:cNvPr id="4" name="Google Shape;119;p22">
            <a:extLst>
              <a:ext uri="{FF2B5EF4-FFF2-40B4-BE49-F238E27FC236}">
                <a16:creationId xmlns:a16="http://schemas.microsoft.com/office/drawing/2014/main" id="{69EFCC6F-58F5-45B1-53D9-DE0078386E5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7517" y="1499620"/>
            <a:ext cx="3457575" cy="814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49C43E6-2DA4-D4C0-3314-153F292E585E}"/>
              </a:ext>
            </a:extLst>
          </p:cNvPr>
          <p:cNvGrpSpPr/>
          <p:nvPr/>
        </p:nvGrpSpPr>
        <p:grpSpPr>
          <a:xfrm>
            <a:off x="6051440" y="1690688"/>
            <a:ext cx="5553075" cy="4562364"/>
            <a:chOff x="5743433" y="1690688"/>
            <a:chExt cx="4772025" cy="3829048"/>
          </a:xfrm>
        </p:grpSpPr>
        <p:pic>
          <p:nvPicPr>
            <p:cNvPr id="5" name="Google Shape;107;p21">
              <a:extLst>
                <a:ext uri="{FF2B5EF4-FFF2-40B4-BE49-F238E27FC236}">
                  <a16:creationId xmlns:a16="http://schemas.microsoft.com/office/drawing/2014/main" id="{55B3EEF1-11B6-AB14-E48B-29654AEC381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12365" y="1698761"/>
              <a:ext cx="4120940" cy="3820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E24C32-AEC4-8E31-DDA9-0420244C581E}"/>
                </a:ext>
              </a:extLst>
            </p:cNvPr>
            <p:cNvSpPr/>
            <p:nvPr/>
          </p:nvSpPr>
          <p:spPr>
            <a:xfrm>
              <a:off x="5743433" y="3575787"/>
              <a:ext cx="4772025" cy="1916101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23C98C-06E6-9520-8586-E7DF3ACE7010}"/>
                </a:ext>
              </a:extLst>
            </p:cNvPr>
            <p:cNvSpPr/>
            <p:nvPr/>
          </p:nvSpPr>
          <p:spPr>
            <a:xfrm>
              <a:off x="6120201" y="1816894"/>
              <a:ext cx="320466" cy="1788318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349405-ECBA-D2CD-FD1E-149641276D62}"/>
                </a:ext>
              </a:extLst>
            </p:cNvPr>
            <p:cNvSpPr/>
            <p:nvPr/>
          </p:nvSpPr>
          <p:spPr>
            <a:xfrm>
              <a:off x="9920674" y="1816894"/>
              <a:ext cx="377615" cy="1788318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B83A15-8E10-2CE2-8660-666DA380306A}"/>
                </a:ext>
              </a:extLst>
            </p:cNvPr>
            <p:cNvSpPr/>
            <p:nvPr/>
          </p:nvSpPr>
          <p:spPr>
            <a:xfrm>
              <a:off x="6288269" y="1698761"/>
              <a:ext cx="1078011" cy="540702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58FA26-38E5-5D75-C282-1231183C5F80}"/>
                </a:ext>
              </a:extLst>
            </p:cNvPr>
            <p:cNvSpPr/>
            <p:nvPr/>
          </p:nvSpPr>
          <p:spPr>
            <a:xfrm>
              <a:off x="8964795" y="1690688"/>
              <a:ext cx="955880" cy="632686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Google Shape;123;p22">
            <a:extLst>
              <a:ext uri="{FF2B5EF4-FFF2-40B4-BE49-F238E27FC236}">
                <a16:creationId xmlns:a16="http://schemas.microsoft.com/office/drawing/2014/main" id="{F1C395BE-1CED-106E-4F66-F88459B9C8A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1988" y="3657030"/>
            <a:ext cx="1268033" cy="2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0;p22">
            <a:extLst>
              <a:ext uri="{FF2B5EF4-FFF2-40B4-BE49-F238E27FC236}">
                <a16:creationId xmlns:a16="http://schemas.microsoft.com/office/drawing/2014/main" id="{83D4E63E-56ED-97D3-4A9B-03BDEBBFBB8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4128" y="2376749"/>
            <a:ext cx="3882175" cy="82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21;p22">
            <a:extLst>
              <a:ext uri="{FF2B5EF4-FFF2-40B4-BE49-F238E27FC236}">
                <a16:creationId xmlns:a16="http://schemas.microsoft.com/office/drawing/2014/main" id="{B5B982BF-CE2D-C35F-E842-98B348A2FF6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5152" y="3282212"/>
            <a:ext cx="2780125" cy="2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22;p22">
            <a:extLst>
              <a:ext uri="{FF2B5EF4-FFF2-40B4-BE49-F238E27FC236}">
                <a16:creationId xmlns:a16="http://schemas.microsoft.com/office/drawing/2014/main" id="{3597A4B6-E2D2-535B-7645-911379661E7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8305" y="4255675"/>
            <a:ext cx="4193818" cy="2472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0201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EB47-7952-B05C-358D-B2BD43D8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1.2: Behavioral Subsystem</a:t>
            </a:r>
          </a:p>
        </p:txBody>
      </p:sp>
      <p:pic>
        <p:nvPicPr>
          <p:cNvPr id="4" name="Google Shape;107;p21">
            <a:extLst>
              <a:ext uri="{FF2B5EF4-FFF2-40B4-BE49-F238E27FC236}">
                <a16:creationId xmlns:a16="http://schemas.microsoft.com/office/drawing/2014/main" id="{3BA3C6CA-B1B2-09E4-B560-F0407B3DD05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1621" y="1145827"/>
            <a:ext cx="412094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D3D805-D54E-2C70-BCA6-6B924EF62954}"/>
              </a:ext>
            </a:extLst>
          </p:cNvPr>
          <p:cNvSpPr/>
          <p:nvPr/>
        </p:nvSpPr>
        <p:spPr>
          <a:xfrm>
            <a:off x="8201331" y="1395155"/>
            <a:ext cx="2519680" cy="209296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D18A25-3182-645F-715C-2798E04131D0}"/>
              </a:ext>
            </a:extLst>
          </p:cNvPr>
          <p:cNvSpPr/>
          <p:nvPr/>
        </p:nvSpPr>
        <p:spPr>
          <a:xfrm>
            <a:off x="7749211" y="2441635"/>
            <a:ext cx="452120" cy="53848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5DD48B-3FF7-4ABC-E4A7-EF5D65138D3E}"/>
              </a:ext>
            </a:extLst>
          </p:cNvPr>
          <p:cNvSpPr/>
          <p:nvPr/>
        </p:nvSpPr>
        <p:spPr>
          <a:xfrm>
            <a:off x="10721011" y="2542917"/>
            <a:ext cx="553720" cy="53848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oogle Shape;129;p23">
            <a:extLst>
              <a:ext uri="{FF2B5EF4-FFF2-40B4-BE49-F238E27FC236}">
                <a16:creationId xmlns:a16="http://schemas.microsoft.com/office/drawing/2014/main" id="{5AB67494-99E8-B1F6-9E1B-A0F730FDCA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912" y="1638904"/>
            <a:ext cx="3882176" cy="847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0;p23">
            <a:extLst>
              <a:ext uri="{FF2B5EF4-FFF2-40B4-BE49-F238E27FC236}">
                <a16:creationId xmlns:a16="http://schemas.microsoft.com/office/drawing/2014/main" id="{94119F71-D7AE-916D-7D60-50CEEEC008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100" y="2581315"/>
            <a:ext cx="3473800" cy="847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2;p23">
            <a:extLst>
              <a:ext uri="{FF2B5EF4-FFF2-40B4-BE49-F238E27FC236}">
                <a16:creationId xmlns:a16="http://schemas.microsoft.com/office/drawing/2014/main" id="{400DD84B-1668-6780-01D3-084F5B8F96A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601" y="3535054"/>
            <a:ext cx="2977047" cy="24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4;p23">
            <a:extLst>
              <a:ext uri="{FF2B5EF4-FFF2-40B4-BE49-F238E27FC236}">
                <a16:creationId xmlns:a16="http://schemas.microsoft.com/office/drawing/2014/main" id="{1A55D8D2-6F2D-269F-77F7-9F252B97629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0599" y="3899987"/>
            <a:ext cx="2299782" cy="635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5;p23">
            <a:extLst>
              <a:ext uri="{FF2B5EF4-FFF2-40B4-BE49-F238E27FC236}">
                <a16:creationId xmlns:a16="http://schemas.microsoft.com/office/drawing/2014/main" id="{2899B423-2A49-0BA5-05F4-B3352194D81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9774" y="4651842"/>
            <a:ext cx="764866" cy="31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423B6A-631E-3423-7635-B0A593B530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284" y="5029555"/>
            <a:ext cx="4557215" cy="157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0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895DB-5073-BFC2-0575-BE35520A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40"/>
            <a:ext cx="10515600" cy="1325563"/>
          </a:xfrm>
        </p:spPr>
        <p:txBody>
          <a:bodyPr/>
          <a:lstStyle/>
          <a:p>
            <a:r>
              <a:rPr lang="en-US" dirty="0"/>
              <a:t>Adaptive Behavior &amp; Viability </a:t>
            </a:r>
            <a:r>
              <a:rPr lang="en-US" sz="1600" dirty="0"/>
              <a:t>(</a:t>
            </a:r>
            <a:r>
              <a:rPr lang="en-US" sz="1600" dirty="0" err="1"/>
              <a:t>Maturana</a:t>
            </a:r>
            <a:r>
              <a:rPr lang="en-US" sz="1600" dirty="0"/>
              <a:t> &amp; Varela, 1980; Beer, 1995)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57F734-6AFA-8FB8-195A-AF77B83A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757" y="2158407"/>
            <a:ext cx="4891507" cy="3492627"/>
          </a:xfrm>
          <a:prstGeom prst="rect">
            <a:avLst/>
          </a:prstGeom>
        </p:spPr>
      </p:pic>
      <p:pic>
        <p:nvPicPr>
          <p:cNvPr id="45" name="Picture 44" descr="A person climbing a rock wall&#10;&#10;Description automatically generated with medium confidence">
            <a:extLst>
              <a:ext uri="{FF2B5EF4-FFF2-40B4-BE49-F238E27FC236}">
                <a16:creationId xmlns:a16="http://schemas.microsoft.com/office/drawing/2014/main" id="{C137F740-8113-140B-CB9D-9C5E762F7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4" y="1734681"/>
            <a:ext cx="3798627" cy="4347647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292E920D-07EA-5E93-63C7-B4E9BDB25BE0}"/>
              </a:ext>
            </a:extLst>
          </p:cNvPr>
          <p:cNvSpPr txBox="1">
            <a:spLocks/>
          </p:cNvSpPr>
          <p:nvPr/>
        </p:nvSpPr>
        <p:spPr>
          <a:xfrm>
            <a:off x="1097664" y="942356"/>
            <a:ext cx="3798627" cy="95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u="sng" dirty="0"/>
              <a:t>Embodied Behavior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029FFDE1-0516-EFB2-35FC-C9BDB7C00349}"/>
              </a:ext>
            </a:extLst>
          </p:cNvPr>
          <p:cNvSpPr txBox="1">
            <a:spLocks/>
          </p:cNvSpPr>
          <p:nvPr/>
        </p:nvSpPr>
        <p:spPr>
          <a:xfrm>
            <a:off x="6847011" y="942356"/>
            <a:ext cx="4766253" cy="95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u="sng" dirty="0"/>
              <a:t>Physical Constitution / Autopoiesis</a:t>
            </a:r>
          </a:p>
        </p:txBody>
      </p:sp>
    </p:spTree>
    <p:extLst>
      <p:ext uri="{BB962C8B-B14F-4D97-AF65-F5344CB8AC3E}">
        <p14:creationId xmlns:p14="http://schemas.microsoft.com/office/powerpoint/2010/main" val="4049963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71246-8D67-044C-C3AD-FF5DC45D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Protocells to Develop Viability Theory </a:t>
            </a:r>
            <a:br>
              <a:rPr lang="en-US" sz="1600" dirty="0"/>
            </a:br>
            <a:r>
              <a:rPr lang="en-US" sz="1600" dirty="0"/>
              <a:t>(Egbert et al. 2013, 2014, 2016)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77E377-FEE0-AB94-F364-70AE0322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2450"/>
            <a:ext cx="10515600" cy="38597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1)						2)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3)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0DED2A-E83D-F2E0-779C-DFC6339C8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70" y="2006600"/>
            <a:ext cx="3314987" cy="1577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9225CA-AE4D-6425-2193-3EC1AA444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780" y="1273165"/>
            <a:ext cx="3696020" cy="30822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5C09BA-2B8E-D236-F669-B4997ADA7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060" y="4305079"/>
            <a:ext cx="3696020" cy="2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09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0093-C26B-8140-B1D1-78CCB27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09282-A591-6B80-C5B8-607615C2A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Defining the Protocell and Viability Region</a:t>
            </a:r>
          </a:p>
        </p:txBody>
      </p:sp>
    </p:spTree>
    <p:extLst>
      <p:ext uri="{BB962C8B-B14F-4D97-AF65-F5344CB8AC3E}">
        <p14:creationId xmlns:p14="http://schemas.microsoft.com/office/powerpoint/2010/main" val="152875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FA018-D65A-8946-5CBF-DFFE3CA7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A Novel Protocell with Multiple Needs</a:t>
            </a:r>
          </a:p>
        </p:txBody>
      </p:sp>
      <p:pic>
        <p:nvPicPr>
          <p:cNvPr id="4" name="Google Shape;107;p21">
            <a:extLst>
              <a:ext uri="{FF2B5EF4-FFF2-40B4-BE49-F238E27FC236}">
                <a16:creationId xmlns:a16="http://schemas.microsoft.com/office/drawing/2014/main" id="{1146B939-516F-AC08-7265-1D3108DE6AF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97730" y="1469606"/>
            <a:ext cx="5004097" cy="49032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3FE67F-A00E-9D49-5FAA-B547A7ACF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300" y="1690688"/>
            <a:ext cx="5143500" cy="3188646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/>
              <a:t>Central Metabolism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b="1" u="sng" dirty="0"/>
              <a:t>Regulatory System</a:t>
            </a: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endParaRPr lang="en-US" b="1" u="sng" dirty="0"/>
          </a:p>
          <a:p>
            <a:pPr algn="ctr"/>
            <a:r>
              <a:rPr lang="en-US" b="1" u="sng" dirty="0"/>
              <a:t>Viability Limits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pic>
        <p:nvPicPr>
          <p:cNvPr id="7" name="Google Shape;111;p21">
            <a:extLst>
              <a:ext uri="{FF2B5EF4-FFF2-40B4-BE49-F238E27FC236}">
                <a16:creationId xmlns:a16="http://schemas.microsoft.com/office/drawing/2014/main" id="{A3C34086-4C7A-1D3A-A3BF-3A15FCB841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977" y="2140937"/>
            <a:ext cx="1547361" cy="33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2;p21">
            <a:extLst>
              <a:ext uri="{FF2B5EF4-FFF2-40B4-BE49-F238E27FC236}">
                <a16:creationId xmlns:a16="http://schemas.microsoft.com/office/drawing/2014/main" id="{DCF95B58-90BE-F650-FE2C-C9D1B3A268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0977" y="2600708"/>
            <a:ext cx="1547360" cy="33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8;p21">
            <a:extLst>
              <a:ext uri="{FF2B5EF4-FFF2-40B4-BE49-F238E27FC236}">
                <a16:creationId xmlns:a16="http://schemas.microsoft.com/office/drawing/2014/main" id="{B0729F0A-D28A-5D2F-19E0-B7CB208C1F1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1621" y="4879334"/>
            <a:ext cx="993602" cy="39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9;p21">
            <a:extLst>
              <a:ext uri="{FF2B5EF4-FFF2-40B4-BE49-F238E27FC236}">
                <a16:creationId xmlns:a16="http://schemas.microsoft.com/office/drawing/2014/main" id="{CB4A6B16-4A00-6891-B769-DEBA1ECB68E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31621" y="5241024"/>
            <a:ext cx="1002075" cy="39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10;p21">
            <a:extLst>
              <a:ext uri="{FF2B5EF4-FFF2-40B4-BE49-F238E27FC236}">
                <a16:creationId xmlns:a16="http://schemas.microsoft.com/office/drawing/2014/main" id="{9CB2D40C-3C9C-E95C-04BE-91A8A596518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69249" y="5629560"/>
            <a:ext cx="1599088" cy="36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9ADB95-79CA-E663-7952-89BED85B0A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6545" y="3538417"/>
            <a:ext cx="3163753" cy="3833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2BF128-73A2-F1B0-4DCC-4D8BDA12ED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7346" y="3921729"/>
            <a:ext cx="3561934" cy="3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00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0093-C26B-8140-B1D1-78CCB27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09282-A591-6B80-C5B8-607615C2A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Finding Survivable Conditions (No Behavior)</a:t>
            </a:r>
          </a:p>
        </p:txBody>
      </p:sp>
    </p:spTree>
    <p:extLst>
      <p:ext uri="{BB962C8B-B14F-4D97-AF65-F5344CB8AC3E}">
        <p14:creationId xmlns:p14="http://schemas.microsoft.com/office/powerpoint/2010/main" val="1024355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73EB10-AEDA-42B9-9D11-54E59B48D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6DE80-D1A4-577A-25A1-13AFB26A8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Step 2: Analyzing Viability in Fixed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F5A10-E1BA-D88F-6C15-75C6972F5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dirty="0"/>
              <a:t>10,000 combinations of reactant concentrations (0:50) are assessed for 800 Arbitrary Time Units for 2,500 different initial conditions of the central metabolism (0:20).</a:t>
            </a:r>
          </a:p>
          <a:p>
            <a:endParaRPr lang="en-US" dirty="0"/>
          </a:p>
          <a:p>
            <a:r>
              <a:rPr lang="en-US" dirty="0"/>
              <a:t>Heat is the proportion of tested initial conditions that remain alive for 800 ATU.</a:t>
            </a:r>
          </a:p>
          <a:p>
            <a:endParaRPr lang="en-US" dirty="0"/>
          </a:p>
        </p:txBody>
      </p:sp>
      <p:pic>
        <p:nvPicPr>
          <p:cNvPr id="6" name="Google Shape;141;p24">
            <a:extLst>
              <a:ext uri="{FF2B5EF4-FFF2-40B4-BE49-F238E27FC236}">
                <a16:creationId xmlns:a16="http://schemas.microsoft.com/office/drawing/2014/main" id="{777DA9CB-9185-D2D7-1B7A-6C4B11C803C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9761" y="1855954"/>
            <a:ext cx="4712664" cy="4274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658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D155-C3A7-C2CE-409C-7D52748F9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Viability Emerge?</a:t>
            </a:r>
          </a:p>
        </p:txBody>
      </p:sp>
      <p:pic>
        <p:nvPicPr>
          <p:cNvPr id="5" name="Google Shape;118;p22">
            <a:extLst>
              <a:ext uri="{FF2B5EF4-FFF2-40B4-BE49-F238E27FC236}">
                <a16:creationId xmlns:a16="http://schemas.microsoft.com/office/drawing/2014/main" id="{17883365-0B67-CBC0-0C4E-DFB76CA8B41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5305" y="1275125"/>
            <a:ext cx="3950045" cy="2153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DF6F55-97EF-2A25-33C3-DAC30C8A01F0}"/>
              </a:ext>
            </a:extLst>
          </p:cNvPr>
          <p:cNvCxnSpPr>
            <a:cxnSpLocks/>
          </p:cNvCxnSpPr>
          <p:nvPr/>
        </p:nvCxnSpPr>
        <p:spPr>
          <a:xfrm>
            <a:off x="2674812" y="1275125"/>
            <a:ext cx="0" cy="2153875"/>
          </a:xfrm>
          <a:prstGeom prst="line">
            <a:avLst/>
          </a:prstGeom>
          <a:ln w="25400">
            <a:solidFill>
              <a:srgbClr val="00C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56;p26">
            <a:extLst>
              <a:ext uri="{FF2B5EF4-FFF2-40B4-BE49-F238E27FC236}">
                <a16:creationId xmlns:a16="http://schemas.microsoft.com/office/drawing/2014/main" id="{70503E58-BFE6-A55C-C261-FF59DA8DC97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3549" y="1690688"/>
            <a:ext cx="4070251" cy="182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DE0187-6D12-BC4B-6382-487A32C55EAB}"/>
              </a:ext>
            </a:extLst>
          </p:cNvPr>
          <p:cNvCxnSpPr/>
          <p:nvPr/>
        </p:nvCxnSpPr>
        <p:spPr>
          <a:xfrm>
            <a:off x="4924425" y="2505075"/>
            <a:ext cx="2085975" cy="0"/>
          </a:xfrm>
          <a:prstGeom prst="straightConnector1">
            <a:avLst/>
          </a:prstGeom>
          <a:ln w="76200">
            <a:solidFill>
              <a:srgbClr val="00CC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oogle Shape;155;p26">
            <a:extLst>
              <a:ext uri="{FF2B5EF4-FFF2-40B4-BE49-F238E27FC236}">
                <a16:creationId xmlns:a16="http://schemas.microsoft.com/office/drawing/2014/main" id="{0B696596-E630-84EA-65C1-292769AAE8A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925" y="3700925"/>
            <a:ext cx="3667425" cy="3157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2AD0BC-235E-3227-FE79-9C2B72E98F29}"/>
              </a:ext>
            </a:extLst>
          </p:cNvPr>
          <p:cNvCxnSpPr/>
          <p:nvPr/>
        </p:nvCxnSpPr>
        <p:spPr>
          <a:xfrm>
            <a:off x="4924424" y="5153025"/>
            <a:ext cx="2085975" cy="0"/>
          </a:xfrm>
          <a:prstGeom prst="straightConnector1">
            <a:avLst/>
          </a:prstGeom>
          <a:ln w="76200">
            <a:solidFill>
              <a:srgbClr val="00CC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166;p27">
            <a:extLst>
              <a:ext uri="{FF2B5EF4-FFF2-40B4-BE49-F238E27FC236}">
                <a16:creationId xmlns:a16="http://schemas.microsoft.com/office/drawing/2014/main" id="{50C12972-6D5E-E729-8910-483994CE54E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0349" y="3679138"/>
            <a:ext cx="4865703" cy="3139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184878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LightSeedLeftStep">
      <a:dk1>
        <a:srgbClr val="000000"/>
      </a:dk1>
      <a:lt1>
        <a:srgbClr val="FFFFFF"/>
      </a:lt1>
      <a:dk2>
        <a:srgbClr val="412425"/>
      </a:dk2>
      <a:lt2>
        <a:srgbClr val="E2E6E8"/>
      </a:lt2>
      <a:accent1>
        <a:srgbClr val="ED8961"/>
      </a:accent1>
      <a:accent2>
        <a:srgbClr val="EB4E63"/>
      </a:accent2>
      <a:accent3>
        <a:srgbClr val="EE6EB5"/>
      </a:accent3>
      <a:accent4>
        <a:srgbClr val="EB4EE6"/>
      </a:accent4>
      <a:accent5>
        <a:srgbClr val="BD6EEE"/>
      </a:accent5>
      <a:accent6>
        <a:srgbClr val="6D4EEB"/>
      </a:accent6>
      <a:hlink>
        <a:srgbClr val="5E8A9B"/>
      </a:hlink>
      <a:folHlink>
        <a:srgbClr val="7F7F7F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17214</TotalTime>
  <Words>398</Words>
  <Application>Microsoft Office PowerPoint</Application>
  <PresentationFormat>Widescreen</PresentationFormat>
  <Paragraphs>71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Century Gothic</vt:lpstr>
      <vt:lpstr>ShapesVTI</vt:lpstr>
      <vt:lpstr>Maintaining Viability with Multiple Needs</vt:lpstr>
      <vt:lpstr>Overview</vt:lpstr>
      <vt:lpstr>Adaptive Behavior &amp; Viability (Maturana &amp; Varela, 1980; Beer, 1995)</vt:lpstr>
      <vt:lpstr>Using Protocells to Develop Viability Theory  (Egbert et al. 2013, 2014, 2016)</vt:lpstr>
      <vt:lpstr>Step 1:</vt:lpstr>
      <vt:lpstr>Step 1: A Novel Protocell with Multiple Needs</vt:lpstr>
      <vt:lpstr>Step 2:</vt:lpstr>
      <vt:lpstr>Step 2: Analyzing Viability in Fixed Conditions</vt:lpstr>
      <vt:lpstr>Why Does Viability Emerge?</vt:lpstr>
      <vt:lpstr>Phase &amp; Viability Space as [R]’s Increase</vt:lpstr>
      <vt:lpstr>Why Does Survival Become Less Likely? </vt:lpstr>
      <vt:lpstr>Step 3:</vt:lpstr>
      <vt:lpstr>Step 3.1: Environments Outside of Viable Conditions</vt:lpstr>
      <vt:lpstr>Step 3.2: Viability &amp; Agent-Environment Interaction</vt:lpstr>
      <vt:lpstr>Step 3.2: Viability &amp; Agent-Environment Interaction</vt:lpstr>
      <vt:lpstr>Survival in Unexpected Conditions</vt:lpstr>
      <vt:lpstr>Decay &amp; Delaying the Inevitable</vt:lpstr>
      <vt:lpstr>Bursting &amp; Death in the Transient</vt:lpstr>
      <vt:lpstr>Bursting &amp; Death in the Transient</vt:lpstr>
      <vt:lpstr>The Irreducibility of Agent-Environment Dynamics</vt:lpstr>
      <vt:lpstr>Conclusions</vt:lpstr>
      <vt:lpstr>Thank You!</vt:lpstr>
      <vt:lpstr>References:</vt:lpstr>
      <vt:lpstr>References:</vt:lpstr>
      <vt:lpstr>References:</vt:lpstr>
      <vt:lpstr>Step 1.1: Autocatalysis &amp; the Central Metabolism</vt:lpstr>
      <vt:lpstr>Step 1.2: Behavioral Subsystem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Maintaining Viability with Multiple Needs</dc:title>
  <dc:creator>McShaffrey, Connor</dc:creator>
  <cp:lastModifiedBy>McShaffrey, Connor</cp:lastModifiedBy>
  <cp:revision>52</cp:revision>
  <dcterms:created xsi:type="dcterms:W3CDTF">2022-11-16T14:53:46Z</dcterms:created>
  <dcterms:modified xsi:type="dcterms:W3CDTF">2022-12-07T07:39:44Z</dcterms:modified>
</cp:coreProperties>
</file>